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"/>
          <p:cNvSpPr txBox="1"/>
          <p:nvPr>
            <p:ph type="sldNum" sz="quarter" idx="2"/>
          </p:nvPr>
        </p:nvSpPr>
        <p:spPr>
          <a:xfrm>
            <a:off x="0" y="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839200" y="9260681"/>
            <a:ext cx="4267200" cy="5476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6410573" y="2050663"/>
            <a:ext cx="4953001" cy="5384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08399" y="2120232"/>
            <a:ext cx="4838701" cy="513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12283113" y="2234531"/>
            <a:ext cx="4838701" cy="513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그림 10" descr="그림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2076" y="3154008"/>
            <a:ext cx="3831346" cy="3063247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extBox 11"/>
          <p:cNvSpPr txBox="1"/>
          <p:nvPr/>
        </p:nvSpPr>
        <p:spPr>
          <a:xfrm>
            <a:off x="623569" y="7219281"/>
            <a:ext cx="5039362" cy="2105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>
              <a:buSzPct val="100000"/>
              <a:buFont typeface="Arial"/>
              <a:buChar char="•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학습된 모델을 클라우드에 올려 배포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각 방의 공기질 데이터를 클라우드에 있는 예측 모델에 전송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예측모델에서 계산된 방의 공기질 예측치를 가져옴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각 방별로 설정된 임계값과 예측치를 바탕으로 스케쥴을 정함</a:t>
            </a:r>
          </a:p>
        </p:txBody>
      </p:sp>
      <p:sp>
        <p:nvSpPr>
          <p:cNvPr id="72" name="TextBox 12"/>
          <p:cNvSpPr txBox="1"/>
          <p:nvPr/>
        </p:nvSpPr>
        <p:spPr>
          <a:xfrm>
            <a:off x="5754371" y="7219280"/>
            <a:ext cx="5836854" cy="2303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>
              <a:buSzPct val="100000"/>
              <a:buFont typeface="Arial"/>
              <a:buChar char="•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미세먼지 농도 기준치를 활용함</a:t>
            </a:r>
          </a:p>
          <a:p>
            <a:pPr lvl="1" marL="942975" indent="-257175">
              <a:buSzPct val="100000"/>
              <a:buFont typeface="Arial"/>
              <a:buChar char="•"/>
            </a:pPr>
            <a:r>
              <a:t>0~30</a:t>
            </a:r>
            <a:r>
              <a:t> </a:t>
            </a:r>
            <a:r>
              <a:t>: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좋음</a:t>
            </a:r>
          </a:p>
          <a:p>
            <a:pPr lvl="1" marL="942975" indent="-257175">
              <a:buSzPct val="100000"/>
              <a:buFont typeface="Arial"/>
              <a:buChar char="•"/>
            </a:pPr>
            <a:r>
              <a:t>31~50 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보통</a:t>
            </a:r>
          </a:p>
          <a:p>
            <a:pPr lvl="1" marL="942975" indent="-257175">
              <a:buSzPct val="100000"/>
              <a:buFont typeface="Arial"/>
              <a:buChar char="•"/>
            </a:pPr>
            <a:r>
              <a:t>51~100 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나쁨</a:t>
            </a:r>
          </a:p>
          <a:p>
            <a:pPr lvl="1" marL="942975" indent="-257175">
              <a:buSzPct val="100000"/>
              <a:buFont typeface="Arial"/>
              <a:buChar char="•"/>
            </a:pPr>
            <a:r>
              <a:t>101~ 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매우 나쁨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각 방별로 사용자가 설정한 임계값을 사용하여 나머지 스케쥴을 정함</a:t>
            </a:r>
          </a:p>
        </p:txBody>
      </p:sp>
      <p:pic>
        <p:nvPicPr>
          <p:cNvPr id="73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06341" y="2576371"/>
            <a:ext cx="2888919" cy="2888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그림 16" descr="그림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94701" y="2645012"/>
            <a:ext cx="1764928" cy="189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그림 17" descr="그림 1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61592" y="2645012"/>
            <a:ext cx="1757001" cy="189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그림 18" descr="그림 1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80278" y="4771642"/>
            <a:ext cx="1805374" cy="189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그림 19" descr="그림 1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994701" y="4799929"/>
            <a:ext cx="1799194" cy="186171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extBox 24"/>
          <p:cNvSpPr txBox="1"/>
          <p:nvPr/>
        </p:nvSpPr>
        <p:spPr>
          <a:xfrm>
            <a:off x="11845674" y="7357778"/>
            <a:ext cx="6078609" cy="2256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>
              <a:buSzPct val="100000"/>
              <a:buFont typeface="Arial"/>
              <a:buChar char="•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각 방은 사용자가 사전에 설정한 임계값이 있음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임계값은 퍼센트 단위로 설정을 할 수 있음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미세먼지 농도 보통</a:t>
            </a:r>
            <a:r>
              <a:t>(31~50)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에서 퍼센트 계산을 사용하여 임계값을 사용함 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방의 예측치가 </a:t>
            </a:r>
            <a:r>
              <a:t>51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보다 높을 경우 높은 우선순위를 가짐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방의 예측치가 </a:t>
            </a:r>
            <a:r>
              <a:t>30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보다 낮을 경우 낮은 우선순위를 가짐</a:t>
            </a:r>
          </a:p>
        </p:txBody>
      </p:sp>
      <p:pic>
        <p:nvPicPr>
          <p:cNvPr id="79" name="그림 26" descr="그림 2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506341" y="6569974"/>
            <a:ext cx="4315428" cy="414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그림 28" descr="그림 2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653432" y="5302232"/>
            <a:ext cx="3758139" cy="1243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Object 1" descr="Object 1"/>
          <p:cNvPicPr>
            <a:picLocks noChangeAspect="1"/>
          </p:cNvPicPr>
          <p:nvPr/>
        </p:nvPicPr>
        <p:blipFill>
          <a:blip r:embed="rId12">
            <a:extLst/>
          </a:blip>
          <a:srcRect l="0" t="0" r="73433" b="79569"/>
          <a:stretch>
            <a:fillRect/>
          </a:stretch>
        </p:blipFill>
        <p:spPr>
          <a:xfrm>
            <a:off x="-1" y="0"/>
            <a:ext cx="4858605" cy="2101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Untitled-Design_copy-005.png" descr="Untitled-Design_copy-0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[Motus+er] 전체 시연 영상(자동매핑,공간분할,공기질스케줄링)" descr="[Motus+er] 전체 시연 영상(자동매핑,공간분할,공기질스케줄링)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44928" y="2324486"/>
            <a:ext cx="13079186" cy="7410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9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4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